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4"/>
  </p:notes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</p:sldIdLst>
  <p:sldSz cx="18288000" cy="10287000"/>
  <p:notesSz cx="6858000" cy="9144000"/>
  <p:embeddedFontLst>
    <p:embeddedFont>
      <p:font typeface="Great Vibes" charset="1" panose="02000507080000020002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Black Han Sans" charset="1" panose="00000000000000000000"/>
      <p:regular r:id="rId11"/>
    </p:embeddedFont>
    <p:embeddedFont>
      <p:font typeface="Eunjin" charset="1" panose="030B0600000101010101"/>
      <p:regular r:id="rId12"/>
    </p:embeddedFont>
    <p:embeddedFont>
      <p:font typeface="Horta" charset="1" panose="020C0706030708060507"/>
      <p:regular r:id="rId13"/>
    </p:embeddedFont>
    <p:embeddedFont>
      <p:font typeface="210 8비트" charset="1" panose="02020503020101020101"/>
      <p:regular r:id="rId14"/>
    </p:embeddedFont>
    <p:embeddedFont>
      <p:font typeface="210 8비트 Bold" charset="1" panose="02020503020101020101"/>
      <p:regular r:id="rId15"/>
    </p:embeddedFont>
    <p:embeddedFont>
      <p:font typeface="210 8비트 Light" charset="1" panose="02020503020101020101"/>
      <p:regular r:id="rId16"/>
    </p:embeddedFont>
    <p:embeddedFont>
      <p:font typeface="210 소월" charset="1" panose="02020503020101020101"/>
      <p:regular r:id="rId17"/>
    </p:embeddedFont>
    <p:embeddedFont>
      <p:font typeface="210 소월 Bold" charset="1" panose="02020503020101020101"/>
      <p:regular r:id="rId18"/>
    </p:embeddedFont>
    <p:embeddedFont>
      <p:font typeface="210 소월 Light" charset="1" panose="02020503020101020101"/>
      <p:regular r:id="rId19"/>
    </p:embeddedFont>
    <p:embeddedFont>
      <p:font typeface="Arita Dotum Bold" charset="1" panose="02020603020101020101"/>
      <p:regular r:id="rId20"/>
    </p:embeddedFont>
    <p:embeddedFont>
      <p:font typeface="Arita Dotum Thin" charset="1" panose="02020603020101020101"/>
      <p:regular r:id="rId21"/>
    </p:embeddedFont>
    <p:embeddedFont>
      <p:font typeface="Arita Dotum Light" charset="1" panose="02020603020101020101"/>
      <p:regular r:id="rId22"/>
    </p:embeddedFont>
    <p:embeddedFont>
      <p:font typeface="Arita Dotum Medium" charset="1" panose="02020603020101020101"/>
      <p:regular r:id="rId23"/>
    </p:embeddedFont>
    <p:embeddedFont>
      <p:font typeface="Arita Dotum Semi-Bold" charset="1" panose="02020603020101020101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notesMasters/notesMaster1.xml" Type="http://schemas.openxmlformats.org/officeDocument/2006/relationships/notesMaster"/><Relationship Id="rId45" Target="theme/theme2.xml" Type="http://schemas.openxmlformats.org/officeDocument/2006/relationships/theme"/><Relationship Id="rId46" Target="notesSlides/notesSlide1.xml" Type="http://schemas.openxmlformats.org/officeDocument/2006/relationships/notesSlide"/><Relationship Id="rId47" Target="notesSlides/notesSlide2.xml" Type="http://schemas.openxmlformats.org/officeDocument/2006/relationships/notesSlide"/><Relationship Id="rId48" Target="notesSlides/notesSlide3.xml" Type="http://schemas.openxmlformats.org/officeDocument/2006/relationships/notesSlide"/><Relationship Id="rId49" Target="notesSlides/notesSlide4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5.xml" Type="http://schemas.openxmlformats.org/officeDocument/2006/relationships/notesSlide"/><Relationship Id="rId51" Target="notesSlides/notesSlide6.xml" Type="http://schemas.openxmlformats.org/officeDocument/2006/relationships/notesSlide"/><Relationship Id="rId52" Target="notesSlides/notesSlide7.xml" Type="http://schemas.openxmlformats.org/officeDocument/2006/relationships/notesSlide"/><Relationship Id="rId53" Target="notesSlides/notesSlide8.xml" Type="http://schemas.openxmlformats.org/officeDocument/2006/relationships/notesSlide"/><Relationship Id="rId54" Target="notesSlides/notesSlide9.xml" Type="http://schemas.openxmlformats.org/officeDocument/2006/relationships/notesSlide"/><Relationship Id="rId55" Target="notesSlides/notesSlide10.xml" Type="http://schemas.openxmlformats.org/officeDocument/2006/relationships/notesSlide"/><Relationship Id="rId56" Target="notesSlides/notesSlide11.xml" Type="http://schemas.openxmlformats.org/officeDocument/2006/relationships/notesSlide"/><Relationship Id="rId57" Target="notesSlides/notesSlide12.xml" Type="http://schemas.openxmlformats.org/officeDocument/2006/relationships/notesSlide"/><Relationship Id="rId58" Target="notesSlides/notesSlide13.xml" Type="http://schemas.openxmlformats.org/officeDocument/2006/relationships/notesSlide"/><Relationship Id="rId59" Target="notesSlides/notesSlide14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15.xml" Type="http://schemas.openxmlformats.org/officeDocument/2006/relationships/notesSlide"/><Relationship Id="rId61" Target="notesSlides/notesSlide16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여러분, 반갑습니다</a:t>
            </a:r>
          </a:p>
          <a:p>
            <a:r>
              <a:rPr lang="en-US"/>
              <a:t>클라우드 서비스 모델과</a:t>
            </a:r>
          </a:p>
          <a:p>
            <a:r>
              <a:rPr lang="en-US"/>
              <a:t>베어메탈에 대한 발표를 맡게 된 </a:t>
            </a:r>
          </a:p>
          <a:p>
            <a:r>
              <a:rPr lang="en-US"/>
              <a:t>허준혁이라고 합니다.</a:t>
            </a:r>
          </a:p>
          <a:p>
            <a:r>
              <a:rPr lang="en-US"/>
              <a:t/>
            </a:r>
          </a:p>
          <a:p>
            <a:r>
              <a:rPr lang="en-US"/>
              <a:t>혹시 최근에 채용 공고를 보신적 있으신가요?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서버 생성 자유도에 대해서 설명해드렸잖아요?</a:t>
            </a:r>
          </a:p>
          <a:p>
            <a:r>
              <a:rPr lang="en-US"/>
              <a:t/>
            </a:r>
          </a:p>
          <a:p>
            <a:r>
              <a:rPr lang="en-US"/>
              <a:t>IaaS 는 제공되는 서비스가 정말 많고 대응하기가 쉬운데요.</a:t>
            </a:r>
          </a:p>
          <a:p>
            <a:r>
              <a:rPr lang="en-US"/>
              <a:t/>
            </a:r>
          </a:p>
          <a:p>
            <a:r>
              <a:rPr lang="en-US"/>
              <a:t>예를들면, 저희가 게임을 서비스 하는데 이벤트를 열었더니 동시 접속자 수가 막 평소에 10명 들어왔는데, 1000명씩 들어와요</a:t>
            </a:r>
          </a:p>
          <a:p>
            <a:r>
              <a:rPr lang="en-US"/>
              <a:t>그러면 이제 스케일 업이라는 걸 통해서 서버 능력을 향상 시켜서 대응 할 수 있구요.</a:t>
            </a:r>
          </a:p>
          <a:p>
            <a:r>
              <a:rPr lang="en-US"/>
              <a:t/>
            </a:r>
          </a:p>
          <a:p>
            <a:r>
              <a:rPr lang="en-US"/>
              <a:t>10000명씩 들어온다 서버 한계가 1000명인데 이럴 경우엔 이제 서버를 막 스케일 아웃해서 10대씩 돌리면 이제 또 감당이 가능하겠죠?</a:t>
            </a:r>
          </a:p>
          <a:p>
            <a:r>
              <a:rPr lang="en-US"/>
              <a:t/>
            </a:r>
          </a:p>
          <a:p>
            <a:r>
              <a:rPr lang="en-US"/>
              <a:t>그러면 이제 저희가 서버 감당은 됐는데, 문제가 뭐냐..?</a:t>
            </a:r>
          </a:p>
          <a:p>
            <a:r>
              <a:rPr lang="en-US"/>
              <a:t/>
            </a:r>
          </a:p>
          <a:p>
            <a:r>
              <a:rPr lang="en-US"/>
              <a:t>돈이죠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그래서 이제 IaaS 가장 큰 단점이</a:t>
            </a:r>
          </a:p>
          <a:p>
            <a:r>
              <a:rPr lang="en-US"/>
              <a:t/>
            </a:r>
          </a:p>
          <a:p>
            <a:r>
              <a:rPr lang="en-US"/>
              <a:t>돈입니다.</a:t>
            </a:r>
          </a:p>
          <a:p>
            <a:r>
              <a:rPr lang="en-US"/>
              <a:t/>
            </a:r>
          </a:p>
          <a:p>
            <a:r>
              <a:rPr lang="en-US"/>
              <a:t>과금이 월정액제로 나가는게 아니고</a:t>
            </a:r>
          </a:p>
          <a:p>
            <a:r>
              <a:rPr lang="en-US"/>
              <a:t>종량제이다 보니까</a:t>
            </a:r>
          </a:p>
          <a:p>
            <a:r>
              <a:rPr lang="en-US"/>
              <a:t>얼마가 나갈지 구체적인 계산이 안돼, 그래서 IaaS가 익숙하지 않은 엔지니어들이 클라우드 파산 이라고 해서, 수익보다 낼 돈이 더 많은 상황에 처하게 됩니다.</a:t>
            </a:r>
          </a:p>
          <a:p>
            <a:r>
              <a:rPr lang="en-US"/>
              <a:t/>
            </a:r>
          </a:p>
          <a:p>
            <a:r>
              <a:rPr lang="en-US"/>
              <a:t>이런걸 막으려면 어떻게 해야되냐</a:t>
            </a:r>
          </a:p>
          <a:p>
            <a:r>
              <a:rPr lang="en-US"/>
              <a:t>정확한 요금은 알 수가 없지만</a:t>
            </a:r>
          </a:p>
          <a:p>
            <a:r>
              <a:rPr lang="en-US"/>
              <a:t>요금이 어떤부분에서 어느정도 나가는지 파악하고.</a:t>
            </a:r>
          </a:p>
          <a:p>
            <a:r>
              <a:rPr lang="en-US"/>
              <a:t/>
            </a:r>
          </a:p>
          <a:p>
            <a:r>
              <a:rPr lang="en-US"/>
              <a:t>두째 리소스 경고를 활용합니다</a:t>
            </a:r>
          </a:p>
          <a:p>
            <a:r>
              <a:rPr lang="en-US"/>
              <a:t>저희 뭐 데이터 얼마 쓰면 알림이 오자나요? 데이터 얼마썼고 뭐 얼마 남았습니다 이런거.</a:t>
            </a:r>
          </a:p>
          <a:p>
            <a:r>
              <a:rPr lang="en-US"/>
              <a:t/>
            </a:r>
          </a:p>
          <a:p>
            <a:r>
              <a:rPr lang="en-US"/>
              <a:t>세째 보안에 주의해야 합니다</a:t>
            </a:r>
          </a:p>
          <a:p>
            <a:r>
              <a:rPr lang="en-US"/>
              <a:t>내꺼 아이디 비밀번호 해킹당했어. 그러면 막 쓰지도 않은 돈이 막 나가겠죠? 보안에 주의를 기울이셔야 합니다.</a:t>
            </a:r>
          </a:p>
          <a:p>
            <a:r>
              <a:rPr lang="en-US"/>
              <a:t/>
            </a:r>
          </a:p>
          <a:p>
            <a:r>
              <a:rPr lang="en-US"/>
              <a:t>서버가 좀 안정이 됐다 </a:t>
            </a:r>
          </a:p>
          <a:p>
            <a:r>
              <a:rPr lang="en-US"/>
              <a:t>그러면 이제, 장기 할인이라던지</a:t>
            </a:r>
          </a:p>
          <a:p>
            <a:r>
              <a:rPr lang="en-US"/>
              <a:t>전용 서버나 베어메탈을 검토해야 됩니다.</a:t>
            </a:r>
          </a:p>
          <a:p>
            <a:r>
              <a:rPr lang="en-US"/>
              <a:t>근데 전용서버는 뭐고 베어메탈은 또  뭐냐?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전용 서버는 쉽게 말해서</a:t>
            </a:r>
          </a:p>
          <a:p>
            <a:r>
              <a:rPr lang="en-US"/>
              <a:t>그동안 여러명이 나눠쓰던</a:t>
            </a:r>
          </a:p>
          <a:p>
            <a:r>
              <a:rPr lang="en-US"/>
              <a:t>서버를 혼자 쓰는 것입니다.</a:t>
            </a:r>
          </a:p>
          <a:p>
            <a:r>
              <a:rPr lang="en-US"/>
              <a:t/>
            </a:r>
          </a:p>
          <a:p>
            <a:r>
              <a:rPr lang="en-US"/>
              <a:t>혼자 쓰니까, 다른 요인에 영향 받을 일도 없고. 비싸지만 혼자 쓰니까 속도도 빠르고.</a:t>
            </a:r>
          </a:p>
          <a:p>
            <a:r>
              <a:rPr lang="en-US"/>
              <a:t/>
            </a:r>
          </a:p>
          <a:p>
            <a:r>
              <a:rPr lang="en-US"/>
              <a:t>그렇지만 준비하고 뭐하고 자기가 다 관리해야 되니까,  현실적으로 저희 개발자들이 전용 서버를 쓰기가 쉽지 않죠</a:t>
            </a:r>
          </a:p>
          <a:p>
            <a:r>
              <a:rPr lang="en-US"/>
              <a:t/>
            </a:r>
          </a:p>
          <a:p>
            <a:r>
              <a:rPr lang="en-US"/>
              <a:t>그래서 나온게 베어메탈입니다.</a:t>
            </a:r>
          </a:p>
          <a:p>
            <a:r>
              <a:rPr lang="en-US"/>
              <a:t>IaaS 와 연동도 되고</a:t>
            </a:r>
          </a:p>
          <a:p>
            <a:r>
              <a:rPr lang="en-US"/>
              <a:t>전용서버에서는 만약에 서버가 안켜져 있으면 전용서버 업체에 전화해서 저희 서버 좀 켜주세요 해야되는데</a:t>
            </a:r>
          </a:p>
          <a:p>
            <a:r>
              <a:rPr lang="en-US"/>
              <a:t>베어메탈은 제어판에서 그냥 서버 딱 키면 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아니 뭐 그래서</a:t>
            </a:r>
          </a:p>
          <a:p>
            <a:r>
              <a:rPr lang="en-US"/>
              <a:t/>
            </a:r>
          </a:p>
          <a:p>
            <a:r>
              <a:rPr lang="en-US"/>
              <a:t>PaaS IaaS 베어메탈 좋은거 알겠는데, 그래서 어떻게 하라고</a:t>
            </a:r>
          </a:p>
          <a:p>
            <a:r>
              <a:rPr lang="en-US"/>
              <a:t/>
            </a:r>
          </a:p>
          <a:p>
            <a:r>
              <a:rPr lang="en-US"/>
              <a:t>뭘 쓰면 되는건데, 언제 써야되는건데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우리가 이거 언제 어떻게 써야할까요?</a:t>
            </a:r>
          </a:p>
          <a:p>
            <a:r>
              <a:rPr lang="en-US"/>
              <a:t/>
            </a:r>
          </a:p>
          <a:p>
            <a:r>
              <a:rPr lang="en-US"/>
              <a:t>제가 딱 정리해 드리겠습니다.</a:t>
            </a:r>
          </a:p>
          <a:p>
            <a:r>
              <a:rPr lang="en-US"/>
              <a:t/>
            </a:r>
          </a:p>
          <a:p>
            <a:r>
              <a:rPr lang="en-US"/>
              <a:t>많은 경우는 아닌데, 돈이 뭐 여유있고 프로그램이 무겁다.</a:t>
            </a:r>
          </a:p>
          <a:p>
            <a:r>
              <a:rPr lang="en-US"/>
              <a:t>전용서버 / 베어메탈 쓰시면 됩니다.</a:t>
            </a:r>
          </a:p>
          <a:p>
            <a:r>
              <a:rPr lang="en-US"/>
              <a:t/>
            </a:r>
          </a:p>
          <a:p>
            <a:r>
              <a:rPr lang="en-US"/>
              <a:t>처음에 내가 서비스 시작하려고 하는데, 서버 부하가 얼마나 걸릴지 모르겠다</a:t>
            </a:r>
          </a:p>
          <a:p>
            <a:r>
              <a:rPr lang="en-US"/>
              <a:t>그럴때 IaaS 쓰시다가, 성능이 한계가 느껴진다. 하시면 베어메탈로 변경해주시면 됩니다.</a:t>
            </a:r>
          </a:p>
          <a:p>
            <a:r>
              <a:rPr lang="en-US"/>
              <a:t/>
            </a:r>
          </a:p>
          <a:p>
            <a:r>
              <a:rPr lang="en-US"/>
              <a:t>두 번째와 비슷한데,</a:t>
            </a:r>
          </a:p>
          <a:p>
            <a:r>
              <a:rPr lang="en-US"/>
              <a:t>이제 서버 안정화가 어느정도 되고나면 IaaS 쓰시면서, 시스템 확장해야되거나 서버 능력이나 보안적으로 좀 빨리 동작하고 하면 좋겠다 하시는 부분에 대해서 베어메탈을 함께 써주시면 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예, 제가 책을 읽었는데</a:t>
            </a:r>
          </a:p>
          <a:p>
            <a:r>
              <a:rPr lang="en-US"/>
              <a:t>한국어로 써있는데, 이해가 잘 안 가더라구요.</a:t>
            </a:r>
          </a:p>
          <a:p>
            <a:r>
              <a:rPr lang="en-US"/>
              <a:t/>
            </a:r>
          </a:p>
          <a:p>
            <a:r>
              <a:rPr lang="en-US"/>
              <a:t>최대한 이해하기 쉽게 설명하려고 해봤는데, 혹시 비유가 맞지 않다던가. 내가 아는 내용이랑 좀 다른데? 하시는게 있으면 얼마든지 정정해주시고.</a:t>
            </a:r>
          </a:p>
          <a:p>
            <a:r>
              <a:rPr lang="en-US"/>
              <a:t/>
            </a:r>
          </a:p>
          <a:p>
            <a:r>
              <a:rPr lang="en-US"/>
              <a:t>아 클라우드 서비스에 저런게 있구나 베어메탈이라는게 있구나 하는 정도만 알고 계셔도 여러분들에게 분명 도움이 될 거라고 생각합니다.</a:t>
            </a:r>
          </a:p>
          <a:p>
            <a:r>
              <a:rPr lang="en-US"/>
              <a:t/>
            </a:r>
          </a:p>
          <a:p>
            <a:r>
              <a:rPr lang="en-US"/>
              <a:t>이상 발표 마치겠구요.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제가 발표 자료 만들때 참고했던 자료나 링크들인데 혹시 관심 있으시면, 제가 얼마든지 공유 해드릴테니까.</a:t>
            </a:r>
          </a:p>
          <a:p>
            <a:r>
              <a:rPr lang="en-US"/>
              <a:t>한번씩들 참고해보시면 좋겠습니다.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제가 사람인에서 실제 </a:t>
            </a:r>
          </a:p>
          <a:p>
            <a:r>
              <a:rPr lang="en-US"/>
              <a:t>백앤드 개발자 신입, 채용 공고의</a:t>
            </a:r>
          </a:p>
          <a:p>
            <a:r>
              <a:rPr lang="en-US"/>
              <a:t>우대사항을 발췌해 온 내용입니다.</a:t>
            </a:r>
          </a:p>
          <a:p>
            <a:r>
              <a:rPr lang="en-US"/>
              <a:t/>
            </a:r>
          </a:p>
          <a:p>
            <a:r>
              <a:rPr lang="en-US"/>
              <a:t>3번째 줄에 뭐라고 쓰여 있죠?</a:t>
            </a:r>
          </a:p>
          <a:p>
            <a:r>
              <a:rPr lang="en-US"/>
              <a:t>인프라 활용 능력 및 배포 자동화 경험이 우대 사항에 쓰여 있습니다.</a:t>
            </a:r>
          </a:p>
          <a:p>
            <a:r>
              <a:rPr lang="en-US"/>
              <a:t/>
            </a:r>
          </a:p>
          <a:p>
            <a:r>
              <a:rPr lang="en-US"/>
              <a:t>이처럼 저희 개발자가 이제</a:t>
            </a:r>
          </a:p>
          <a:p>
            <a:r>
              <a:rPr lang="en-US"/>
              <a:t>인프라에 대해서 어느정도 이해하고 있다면 취업에 분명 도움이 되겠죠?</a:t>
            </a:r>
          </a:p>
          <a:p>
            <a:r>
              <a:rPr lang="en-US"/>
              <a:t/>
            </a:r>
          </a:p>
          <a:p>
            <a:r>
              <a:rPr lang="en-US"/>
              <a:t>때문에 저의 이번 강의가 여러분들께 도움이 됐으면 좋겠습니다.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강의를 통해 여러분들이 얻을 수 있는 것은 3가지 입니다.</a:t>
            </a:r>
          </a:p>
          <a:p>
            <a:r>
              <a:rPr lang="en-US"/>
              <a:t/>
            </a:r>
          </a:p>
          <a:p>
            <a:r>
              <a:rPr lang="en-US"/>
              <a:t>빠르다</a:t>
            </a:r>
          </a:p>
          <a:p>
            <a:r>
              <a:rPr lang="en-US"/>
              <a:t>편하다</a:t>
            </a:r>
          </a:p>
          <a:p>
            <a:r>
              <a:rPr lang="en-US"/>
              <a:t>돈이 된다.</a:t>
            </a:r>
          </a:p>
          <a:p>
            <a:r>
              <a:rPr lang="en-US"/>
              <a:t/>
            </a:r>
          </a:p>
          <a:p>
            <a:r>
              <a:rPr lang="en-US"/>
              <a:t>여러분들 바쁘고 힘드시자나요?</a:t>
            </a:r>
          </a:p>
          <a:p>
            <a:r>
              <a:rPr lang="en-US"/>
              <a:t/>
            </a:r>
          </a:p>
          <a:p>
            <a:r>
              <a:rPr lang="en-US"/>
              <a:t>클라우드 서비스를 잘 이해하고 계신다면 앞으로</a:t>
            </a:r>
          </a:p>
          <a:p>
            <a:r>
              <a:rPr lang="en-US"/>
              <a:t>빠르고 편하면서, 가성비 좋게</a:t>
            </a:r>
          </a:p>
          <a:p>
            <a:r>
              <a:rPr lang="en-US"/>
              <a:t>여러분들의 서비스를 테스트하고 배포하실 수 있게 될 겁니다.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자 목차구요.</a:t>
            </a:r>
          </a:p>
          <a:p>
            <a:r>
              <a:rPr lang="en-US"/>
              <a:t/>
            </a:r>
          </a:p>
          <a:p>
            <a:r>
              <a:rPr lang="en-US"/>
              <a:t>파스 아이아스 혹은 이에스</a:t>
            </a:r>
          </a:p>
          <a:p>
            <a:r>
              <a:rPr lang="en-US"/>
              <a:t>베어메탈 에 대해 알아 볼 거구요.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앞서 언급했던 클라우드 서비스</a:t>
            </a:r>
          </a:p>
          <a:p>
            <a:r>
              <a:rPr lang="en-US"/>
              <a:t>모델이구요.</a:t>
            </a:r>
          </a:p>
          <a:p>
            <a:r>
              <a:rPr lang="en-US"/>
              <a:t/>
            </a:r>
          </a:p>
          <a:p>
            <a:r>
              <a:rPr lang="en-US"/>
              <a:t>대표적으로 서비스를 제공하는 업체, 주 고객층이나 이용자가 적혀 있습니다.</a:t>
            </a:r>
          </a:p>
          <a:p>
            <a:r>
              <a:rPr lang="en-US"/>
              <a:t/>
            </a:r>
          </a:p>
          <a:p>
            <a:r>
              <a:rPr lang="en-US"/>
              <a:t>저희는 이제 PaaS 를 많이 이용하겠죠? </a:t>
            </a:r>
          </a:p>
          <a:p>
            <a:r>
              <a:rPr lang="en-US"/>
              <a:t>PaaS에 해당하는 이제 Docker나</a:t>
            </a:r>
          </a:p>
          <a:p>
            <a:r>
              <a:rPr lang="en-US"/>
              <a:t>쿠버네티스 같은거 많이들 이용하시는데 들어본 적이 있거나 앞으로 사용하게 되실 겁니다.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SaaS 를 이용하게 되면</a:t>
            </a:r>
          </a:p>
          <a:p>
            <a:r>
              <a:rPr lang="en-US"/>
              <a:t>메일 시스템이라던지</a:t>
            </a:r>
          </a:p>
          <a:p>
            <a:r>
              <a:rPr lang="en-US"/>
              <a:t>신청하면 바로 이용 할 수 있죠</a:t>
            </a:r>
          </a:p>
          <a:p>
            <a:r>
              <a:rPr lang="en-US"/>
              <a:t/>
            </a:r>
          </a:p>
          <a:p>
            <a:r>
              <a:rPr lang="en-US"/>
              <a:t>PaaS 의 경우엔 저희가 </a:t>
            </a:r>
          </a:p>
          <a:p>
            <a:r>
              <a:rPr lang="en-US"/>
              <a:t>앱을 만든다던가 하면 이제 제공받는 OS나 데이터베이스를 활용하여 앱을 테스트 해보거나 할 수 있구요</a:t>
            </a:r>
          </a:p>
          <a:p>
            <a:r>
              <a:rPr lang="en-US"/>
              <a:t/>
            </a:r>
          </a:p>
          <a:p>
            <a:r>
              <a:rPr lang="en-US"/>
              <a:t>IaaS 의 경우엔 저희가 저장소라던지 이제 선택해서 OS DB 이런거 하면서 쓸 수 있구요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자 그래서 이제 PaaS 장점이 뭐냐?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그럼 단점은 뭐냐?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그럼 IaaS 장점이 뭐냐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6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6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430" r="-55295" b="-546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1811944" cy="6745770"/>
            <a:chOff x="0" y="0"/>
            <a:chExt cx="15749258" cy="89943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60035"/>
              <a:ext cx="15749258" cy="793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658"/>
                </a:lnSpc>
              </a:pPr>
              <a:r>
                <a:rPr lang="en-US" sz="13049">
                  <a:solidFill>
                    <a:srgbClr val="FF8E4F"/>
                  </a:solidFill>
                  <a:ea typeface="Arita Dotum Bold"/>
                </a:rPr>
                <a:t>인프라</a:t>
              </a:r>
            </a:p>
            <a:p>
              <a:pPr>
                <a:lnSpc>
                  <a:spcPts val="15658"/>
                </a:lnSpc>
              </a:pPr>
              <a:r>
                <a:rPr lang="en-US" sz="13049">
                  <a:solidFill>
                    <a:srgbClr val="FF8E4F"/>
                  </a:solidFill>
                  <a:ea typeface="Arita Dotum Bold"/>
                </a:rPr>
                <a:t>엔지니어링</a:t>
              </a:r>
            </a:p>
            <a:p>
              <a:pPr>
                <a:lnSpc>
                  <a:spcPts val="15658"/>
                </a:lnSpc>
              </a:pPr>
              <a:r>
                <a:rPr lang="en-US" sz="13048">
                  <a:solidFill>
                    <a:srgbClr val="FF8E4F"/>
                  </a:solidFill>
                  <a:ea typeface="Arita Dotum Bold"/>
                </a:rPr>
                <a:t>첫걸음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5749258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7">
                  <a:solidFill>
                    <a:srgbClr val="FFFFFF"/>
                  </a:solidFill>
                  <a:ea typeface="Arita Dotum Medium"/>
                </a:rPr>
                <a:t>클라우드 시대에 맞는 인프라 엔지니어링 기초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924925"/>
            <a:ext cx="1181194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ta Dotum Thin"/>
                <a:ea typeface="Arita Dotum Thin"/>
              </a:rPr>
              <a:t>개발자, 어디로 가야 하는가?  취업하러 가야지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-491732" y="8206563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IaaS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92679" y="1109275"/>
            <a:ext cx="8115300" cy="447675"/>
            <a:chOff x="0" y="0"/>
            <a:chExt cx="10820400" cy="5969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Infrastructure as a Service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장점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과금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5708418"/>
            <a:ext cx="8115300" cy="407670"/>
            <a:chOff x="0" y="0"/>
            <a:chExt cx="10820400" cy="54356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속도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481848"/>
            <a:ext cx="8115300" cy="407670"/>
            <a:chOff x="0" y="0"/>
            <a:chExt cx="10820400" cy="5435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자유도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2598" y="389302"/>
            <a:ext cx="3264018" cy="4880059"/>
          </a:xfrm>
          <a:custGeom>
            <a:avLst/>
            <a:gdLst/>
            <a:ahLst/>
            <a:cxnLst/>
            <a:rect r="r" b="b" t="t" l="l"/>
            <a:pathLst>
              <a:path h="4880059" w="3264018">
                <a:moveTo>
                  <a:pt x="0" y="0"/>
                </a:moveTo>
                <a:lnTo>
                  <a:pt x="3264018" y="0"/>
                </a:lnTo>
                <a:lnTo>
                  <a:pt x="3264018" y="4880060"/>
                </a:lnTo>
                <a:lnTo>
                  <a:pt x="0" y="488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71" r="0" b="-30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9850" y="316102"/>
            <a:ext cx="3717161" cy="5015170"/>
          </a:xfrm>
          <a:custGeom>
            <a:avLst/>
            <a:gdLst/>
            <a:ahLst/>
            <a:cxnLst/>
            <a:rect r="r" b="b" t="t" l="l"/>
            <a:pathLst>
              <a:path h="5015170" w="3717161">
                <a:moveTo>
                  <a:pt x="0" y="0"/>
                </a:moveTo>
                <a:lnTo>
                  <a:pt x="3717161" y="0"/>
                </a:lnTo>
                <a:lnTo>
                  <a:pt x="3717161" y="5015170"/>
                </a:lnTo>
                <a:lnTo>
                  <a:pt x="0" y="5015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17" r="0" b="-93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0462" y="5901713"/>
            <a:ext cx="4589526" cy="3901892"/>
          </a:xfrm>
          <a:custGeom>
            <a:avLst/>
            <a:gdLst/>
            <a:ahLst/>
            <a:cxnLst/>
            <a:rect r="r" b="b" t="t" l="l"/>
            <a:pathLst>
              <a:path h="3901892" w="4589526">
                <a:moveTo>
                  <a:pt x="0" y="0"/>
                </a:moveTo>
                <a:lnTo>
                  <a:pt x="4589526" y="0"/>
                </a:lnTo>
                <a:lnTo>
                  <a:pt x="4589526" y="3901892"/>
                </a:lnTo>
                <a:lnTo>
                  <a:pt x="0" y="3901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811" r="0" b="-881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55474" y="5901713"/>
            <a:ext cx="4658581" cy="3996421"/>
          </a:xfrm>
          <a:custGeom>
            <a:avLst/>
            <a:gdLst/>
            <a:ahLst/>
            <a:cxnLst/>
            <a:rect r="r" b="b" t="t" l="l"/>
            <a:pathLst>
              <a:path h="3996421" w="4658581">
                <a:moveTo>
                  <a:pt x="0" y="0"/>
                </a:moveTo>
                <a:lnTo>
                  <a:pt x="4658581" y="0"/>
                </a:lnTo>
                <a:lnTo>
                  <a:pt x="4658581" y="3996421"/>
                </a:lnTo>
                <a:lnTo>
                  <a:pt x="0" y="39964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752" r="0" b="-2816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013787" y="3563506"/>
            <a:ext cx="2954733" cy="0"/>
          </a:xfrm>
          <a:prstGeom prst="line">
            <a:avLst/>
          </a:prstGeom>
          <a:ln cap="flat" w="38100">
            <a:solidFill>
              <a:srgbClr val="FF8E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7013787" y="8455888"/>
            <a:ext cx="2954733" cy="0"/>
          </a:xfrm>
          <a:prstGeom prst="line">
            <a:avLst/>
          </a:prstGeom>
          <a:ln cap="flat" w="38100">
            <a:solidFill>
              <a:srgbClr val="FF8E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-491732" y="5583687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768950" y="2193325"/>
            <a:ext cx="3307016" cy="102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1"/>
              </a:lnSpc>
            </a:pPr>
            <a:r>
              <a:rPr lang="en-US" sz="7631">
                <a:solidFill>
                  <a:srgbClr val="28FF0D"/>
                </a:solidFill>
                <a:latin typeface="Horta Bold"/>
              </a:rPr>
              <a:t>SCALE_UP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06341" y="7086066"/>
            <a:ext cx="3062179" cy="102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1"/>
              </a:lnSpc>
            </a:pPr>
            <a:r>
              <a:rPr lang="en-US" sz="7631">
                <a:solidFill>
                  <a:srgbClr val="28FF0D"/>
                </a:solidFill>
                <a:latin typeface="Horta Bold"/>
              </a:rPr>
              <a:t>SCALE_</a:t>
            </a:r>
            <a:r>
              <a:rPr lang="en-US" sz="7631">
                <a:solidFill>
                  <a:srgbClr val="28FF0D"/>
                </a:solidFill>
                <a:latin typeface="Horta Bold"/>
              </a:rPr>
              <a:t>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745" y="297052"/>
            <a:ext cx="2584158" cy="46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0"/>
              </a:lnSpc>
            </a:pPr>
            <a:r>
              <a:rPr lang="en-US" sz="2934">
                <a:solidFill>
                  <a:srgbClr val="FF8E4F"/>
                </a:solidFill>
                <a:latin typeface="Arita Dotum Bold"/>
              </a:rPr>
              <a:t>IaaS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IaaS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92679" y="1109275"/>
            <a:ext cx="8115300" cy="447675"/>
            <a:chOff x="0" y="0"/>
            <a:chExt cx="10820400" cy="5969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Infrastructure as a Service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ea typeface="Arita Dotum Bold"/>
              </a:rPr>
              <a:t>단점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378305" y="4848954"/>
            <a:ext cx="8115300" cy="407670"/>
            <a:chOff x="0" y="0"/>
            <a:chExt cx="10820400" cy="5435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BBC2C9"/>
                  </a:solidFill>
                  <a:latin typeface="Arita Dotum Semi-Bold"/>
                  <a:ea typeface="Arita Dotum Semi-Bold"/>
                </a:rPr>
                <a:t>과금_</a:t>
              </a:r>
              <a:r>
                <a:rPr lang="en-US" sz="2700">
                  <a:solidFill>
                    <a:srgbClr val="FFFFFF"/>
                  </a:solidFill>
                  <a:ea typeface="Arita Dotum Bold"/>
                </a:rPr>
                <a:t>클라우드 파산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A6A6A6"/>
                  </a:solidFill>
                  <a:latin typeface="Arita Dotum Bold"/>
                </a:rPr>
                <a:t>*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4432" y="6278620"/>
            <a:ext cx="8115300" cy="411480"/>
            <a:chOff x="0" y="0"/>
            <a:chExt cx="10820400" cy="54864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요금이 어떤 부분에서 발생하는지 파악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664432" y="7052050"/>
            <a:ext cx="8115300" cy="407670"/>
            <a:chOff x="0" y="0"/>
            <a:chExt cx="10820400" cy="5435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 strike="noStrike" u="none">
                  <a:solidFill>
                    <a:srgbClr val="FFFFFF"/>
                  </a:solidFill>
                  <a:ea typeface="Arita Dotum Semi-Bold"/>
                </a:rPr>
                <a:t>리소스 경고 활용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64432" y="7825480"/>
            <a:ext cx="8115300" cy="407670"/>
            <a:chOff x="0" y="0"/>
            <a:chExt cx="10820400" cy="54356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 strike="noStrike" u="none">
                  <a:solidFill>
                    <a:srgbClr val="FFFFFF"/>
                  </a:solidFill>
                  <a:ea typeface="Arita Dotum Semi-Bold"/>
                </a:rPr>
                <a:t>보안에 주의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664432" y="8598910"/>
            <a:ext cx="8115300" cy="407670"/>
            <a:chOff x="0" y="0"/>
            <a:chExt cx="10820400" cy="54356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 strike="noStrike" u="none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장기 할인, 전용 서버, 베어메탈 검토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04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20282" y="514350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6385" y="2013711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ea typeface="Arita Dotum Bold"/>
              </a:rPr>
              <a:t>전용 서버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65521" y="6423786"/>
            <a:ext cx="8791529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서버 1대를 전부 점유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"/>
              </a:rPr>
              <a:t>하드웨어 선택 가능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"/>
              </a:rPr>
              <a:t>제어판으로 조작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"/>
                <a:ea typeface="Arita Dotum"/>
              </a:rPr>
              <a:t>IaaS와 연결</a:t>
            </a:r>
          </a:p>
          <a:p>
            <a:pPr>
              <a:lnSpc>
                <a:spcPts val="4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76385" y="7119111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베어메탈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65521" y="1337436"/>
            <a:ext cx="8791529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서버 1대를 전부 점유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"/>
              </a:rPr>
              <a:t>하드웨어 선택 가능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 Medium"/>
              </a:rPr>
              <a:t>복잡하고 귀찮은 계약 플랜</a:t>
            </a:r>
          </a:p>
          <a:p>
            <a:pPr marL="539749" indent="-269875" lvl="1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 Medium"/>
              </a:rPr>
              <a:t>실제로 사용까지 걸리는 시간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베어메탈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50919" y="971550"/>
            <a:ext cx="60524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장점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과금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5708418"/>
            <a:ext cx="8115300" cy="407670"/>
            <a:chOff x="0" y="0"/>
            <a:chExt cx="10820400" cy="5435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속도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6481848"/>
            <a:ext cx="8115300" cy="407670"/>
            <a:chOff x="0" y="0"/>
            <a:chExt cx="10820400" cy="5435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자유도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93269" y="1212532"/>
            <a:ext cx="8115300" cy="447675"/>
            <a:chOff x="0" y="0"/>
            <a:chExt cx="10820400" cy="5969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BBC2C9"/>
                  </a:solidFill>
                  <a:latin typeface="Arita Dotum Semi-Bold"/>
                </a:rPr>
                <a:t>Baremetal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베어메탈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50919" y="971550"/>
            <a:ext cx="60524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ea typeface="Arita Dotum Bold"/>
              </a:rPr>
              <a:t>단점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과금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5708418"/>
            <a:ext cx="8115300" cy="407670"/>
            <a:chOff x="0" y="0"/>
            <a:chExt cx="10820400" cy="5435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속도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6481848"/>
            <a:ext cx="8115300" cy="407670"/>
            <a:chOff x="0" y="0"/>
            <a:chExt cx="10820400" cy="5435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자유도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93269" y="1212532"/>
            <a:ext cx="8115300" cy="447675"/>
            <a:chOff x="0" y="0"/>
            <a:chExt cx="10820400" cy="5969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BBC2C9"/>
                  </a:solidFill>
                  <a:latin typeface="Arita Dotum Semi-Bold"/>
                </a:rPr>
                <a:t>Baremetal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482826" y="1877337"/>
            <a:ext cx="11695415" cy="8776628"/>
          </a:xfrm>
          <a:custGeom>
            <a:avLst/>
            <a:gdLst/>
            <a:ahLst/>
            <a:cxnLst/>
            <a:rect r="r" b="b" t="t" l="l"/>
            <a:pathLst>
              <a:path h="8776628" w="11695415">
                <a:moveTo>
                  <a:pt x="0" y="0"/>
                </a:moveTo>
                <a:lnTo>
                  <a:pt x="11695414" y="0"/>
                </a:lnTo>
                <a:lnTo>
                  <a:pt x="11695414" y="8776629"/>
                </a:lnTo>
                <a:lnTo>
                  <a:pt x="0" y="8776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1092" y="730440"/>
            <a:ext cx="1422376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545454"/>
                </a:solidFill>
                <a:latin typeface="Arita Dotum Bold"/>
                <a:ea typeface="Arita Dotum Bold"/>
              </a:rPr>
              <a:t>그래서 어쩌라고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50919" y="971550"/>
            <a:ext cx="60524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9623137" y="5248359"/>
            <a:ext cx="8115300" cy="411480"/>
            <a:chOff x="0" y="0"/>
            <a:chExt cx="10820400" cy="5486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전용 서버 / 베어메탈만 사용하기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23137" y="6019017"/>
            <a:ext cx="8115300" cy="407670"/>
            <a:chOff x="0" y="0"/>
            <a:chExt cx="10820400" cy="5435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IaaS를 전용 서버/베어메탈로 변경하기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23137" y="6792447"/>
            <a:ext cx="8115300" cy="407670"/>
            <a:chOff x="0" y="0"/>
            <a:chExt cx="10820400" cy="5435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전용 서버/베어메탈과 IaaS를 조합해서 사용하기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882976" y="2421252"/>
            <a:ext cx="10055026" cy="96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6084" spc="-152">
                <a:solidFill>
                  <a:srgbClr val="FFFFFF"/>
                </a:solidFill>
                <a:latin typeface="Great Vibes"/>
                <a:ea typeface="Great Vibes"/>
              </a:rPr>
              <a:t>응~ 다 쓰면 그만이야~!!!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1397" y="0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092" y="730440"/>
            <a:ext cx="1422376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545454"/>
                </a:solidFill>
                <a:latin typeface="Arita Dotum Bold"/>
                <a:ea typeface="Arita Dotum Bold"/>
              </a:rPr>
              <a:t>언제 써야 할까?</a:t>
            </a:r>
          </a:p>
        </p:txBody>
      </p:sp>
      <p:sp>
        <p:nvSpPr>
          <p:cNvPr name="AutoShape 4" id="4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22463" y="2598358"/>
            <a:ext cx="8767792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828282"/>
                </a:solidFill>
                <a:latin typeface="Arita Dotum Semi-Bold"/>
                <a:ea typeface="Arita Dotum Semi-Bold"/>
              </a:rPr>
              <a:t>전용 서버 / 베어메탈만 사용하기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1092" y="2598358"/>
            <a:ext cx="724858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721">
                <a:solidFill>
                  <a:srgbClr val="FF8E4F"/>
                </a:solidFill>
                <a:latin typeface="Arita Dotum Semi-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2463" y="4380104"/>
            <a:ext cx="8767792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828282"/>
                </a:solidFill>
                <a:latin typeface="Arita Dotum Semi-Bold"/>
                <a:ea typeface="Arita Dotum Semi-Bold"/>
              </a:rPr>
              <a:t>IaaS를 전용 서버/베어메탈로 변경하기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1092" y="4380104"/>
            <a:ext cx="724858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721">
                <a:solidFill>
                  <a:srgbClr val="FF8E4F"/>
                </a:solidFill>
                <a:latin typeface="Arita Dotum Semi-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2463" y="6161851"/>
            <a:ext cx="8767792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828282"/>
                </a:solidFill>
                <a:latin typeface="Arita Dotum Semi-Bold"/>
                <a:ea typeface="Arita Dotum Semi-Bold"/>
              </a:rPr>
              <a:t>전용 서버/베어메탈과 IaaS를 조합해서 사용하기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1092" y="6161851"/>
            <a:ext cx="724858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721">
                <a:solidFill>
                  <a:srgbClr val="FF8E4F"/>
                </a:solidFill>
                <a:latin typeface="Arita Dotum Semi-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2463" y="3492947"/>
            <a:ext cx="8767792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FFFFFF"/>
                </a:solidFill>
                <a:latin typeface="Arita Dotum Semi-Bold"/>
                <a:ea typeface="Arita Dotum Semi-Bold"/>
              </a:rPr>
              <a:t>CPU 처리가 필요한 경우, 데이터베이스로만 사용하는 경우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2463" y="5267262"/>
            <a:ext cx="13272397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FFFFFF"/>
                </a:solidFill>
                <a:latin typeface="Arita Dotum Semi-Bold"/>
                <a:ea typeface="Arita Dotum Semi-Bold"/>
              </a:rPr>
              <a:t>서버의 부하가 얼마나 걸리는지 모를 경우, 성능이 한계에 도달한 경우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2463" y="7049008"/>
            <a:ext cx="10951985" cy="46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FFFFFF"/>
                </a:solidFill>
                <a:ea typeface="Arita Dotum Semi-Bold"/>
              </a:rPr>
              <a:t>시스템 확장이나 마이그레이션에 유연하게 대처해야 하는 경우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2508459"/>
            <a:ext cx="5755226" cy="12478145"/>
          </a:xfrm>
          <a:custGeom>
            <a:avLst/>
            <a:gdLst/>
            <a:ahLst/>
            <a:cxnLst/>
            <a:rect r="r" b="b" t="t" l="l"/>
            <a:pathLst>
              <a:path h="12478145" w="5755226">
                <a:moveTo>
                  <a:pt x="0" y="0"/>
                </a:moveTo>
                <a:lnTo>
                  <a:pt x="5755226" y="0"/>
                </a:lnTo>
                <a:lnTo>
                  <a:pt x="5755226" y="12478145"/>
                </a:lnTo>
                <a:lnTo>
                  <a:pt x="0" y="1247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83926" y="1761129"/>
            <a:ext cx="7027501" cy="3086100"/>
            <a:chOff x="0" y="0"/>
            <a:chExt cx="185086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0865" cy="812800"/>
            </a:xfrm>
            <a:custGeom>
              <a:avLst/>
              <a:gdLst/>
              <a:ahLst/>
              <a:cxnLst/>
              <a:rect r="r" b="b" t="t" l="l"/>
              <a:pathLst>
                <a:path h="812800" w="1850865">
                  <a:moveTo>
                    <a:pt x="185086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850865" y="624840"/>
                  </a:lnTo>
                  <a:lnTo>
                    <a:pt x="185086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0"/>
              <a:ext cx="1850865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640"/>
                </a:lnSpc>
              </a:pPr>
              <a:r>
                <a:rPr lang="en-US" sz="4800">
                  <a:solidFill>
                    <a:srgbClr val="000000"/>
                  </a:solidFill>
                  <a:latin typeface="210 8비트"/>
                  <a:ea typeface="210 8비트"/>
                </a:rPr>
                <a:t>질문 받습니다 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66724" cy="10428885"/>
          </a:xfrm>
          <a:custGeom>
            <a:avLst/>
            <a:gdLst/>
            <a:ahLst/>
            <a:cxnLst/>
            <a:rect r="r" b="b" t="t" l="l"/>
            <a:pathLst>
              <a:path h="10428885" w="18466724">
                <a:moveTo>
                  <a:pt x="0" y="0"/>
                </a:moveTo>
                <a:lnTo>
                  <a:pt x="18466724" y="0"/>
                </a:lnTo>
                <a:lnTo>
                  <a:pt x="18466724" y="10428885"/>
                </a:lnTo>
                <a:lnTo>
                  <a:pt x="0" y="10428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-1336" t="-371" r="-133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99764" y="2724433"/>
            <a:ext cx="7561418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https://baby-daramg.tistory.com/10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9764" y="3392048"/>
            <a:ext cx="9364671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https://velog.io/@moon_happy/Iaas-PaaS-SaaS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9764" y="4057528"/>
            <a:ext cx="12524659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https://kr.teradata.com/insights/data-architecture/intro-to-paas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893040" y="1276350"/>
            <a:ext cx="10430998" cy="115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9200" spc="-184">
                <a:solidFill>
                  <a:srgbClr val="545454"/>
                </a:solidFill>
                <a:latin typeface="210 소월"/>
              </a:rPr>
              <a:t>REFERENCE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9764" y="4723008"/>
            <a:ext cx="10618362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https://library.gabia.com/contents/infrahosting/9335/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67826" y="5388488"/>
            <a:ext cx="10618362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https://www.youtube.com/watch?v=a-quwmDAZHo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6053968"/>
            <a:ext cx="10618362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https://www.youtube.com/watch?v=7TLUmbpU9qY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67826" y="6719448"/>
            <a:ext cx="10618362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https://www.youtube.com/watch?v=YSudWlx0o9I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86" y="7423027"/>
            <a:ext cx="8085174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  <a:ea typeface="Eunjin"/>
              </a:rPr>
              <a:t>인프라 엔지니어링 첫걸음 _ 한빛미디어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67826" y="8088507"/>
            <a:ext cx="10618362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https://www.youtube.com/watch?v=_IYrX_1QyXU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545" y="8753987"/>
            <a:ext cx="5783679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https://www.canva.com/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32363" y="2313506"/>
            <a:ext cx="7365242" cy="5659989"/>
          </a:xfrm>
          <a:custGeom>
            <a:avLst/>
            <a:gdLst/>
            <a:ahLst/>
            <a:cxnLst/>
            <a:rect r="r" b="b" t="t" l="l"/>
            <a:pathLst>
              <a:path h="5659989" w="7365242">
                <a:moveTo>
                  <a:pt x="0" y="0"/>
                </a:moveTo>
                <a:lnTo>
                  <a:pt x="7365242" y="0"/>
                </a:lnTo>
                <a:lnTo>
                  <a:pt x="7365242" y="5659988"/>
                </a:lnTo>
                <a:lnTo>
                  <a:pt x="0" y="5659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430" r="-55295" b="-546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83480" y="1683128"/>
            <a:ext cx="14260647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3"/>
              </a:lnSpc>
            </a:pPr>
            <a:r>
              <a:rPr lang="en-US" sz="7436">
                <a:solidFill>
                  <a:srgbClr val="393939"/>
                </a:solidFill>
                <a:ea typeface="Arita Dotum Bold"/>
              </a:rPr>
              <a:t>강의 목표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50817" y="3372700"/>
            <a:ext cx="8755294" cy="557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27"/>
              </a:lnSpc>
            </a:pPr>
            <a:r>
              <a:rPr lang="en-US" sz="14133" spc="-706">
                <a:solidFill>
                  <a:srgbClr val="FF3131"/>
                </a:solidFill>
                <a:ea typeface="Black Han Sans"/>
              </a:rPr>
              <a:t>빠</a:t>
            </a:r>
            <a:r>
              <a:rPr lang="en-US" sz="14133" spc="-706">
                <a:solidFill>
                  <a:srgbClr val="FFFFFF"/>
                </a:solidFill>
                <a:ea typeface="Black Han Sans"/>
              </a:rPr>
              <a:t>르</a:t>
            </a:r>
            <a:r>
              <a:rPr lang="en-US" sz="14133" spc="-706">
                <a:solidFill>
                  <a:srgbClr val="FFFFFF"/>
                </a:solidFill>
                <a:latin typeface="Black Han Sans"/>
                <a:ea typeface="Black Han Sans"/>
              </a:rPr>
              <a:t>다,</a:t>
            </a:r>
          </a:p>
          <a:p>
            <a:pPr algn="l">
              <a:lnSpc>
                <a:spcPts val="13427"/>
              </a:lnSpc>
            </a:pPr>
            <a:r>
              <a:rPr lang="en-US" sz="14133" spc="-706">
                <a:solidFill>
                  <a:srgbClr val="FFBD59"/>
                </a:solidFill>
                <a:ea typeface="Black Han Sans"/>
              </a:rPr>
              <a:t>편</a:t>
            </a:r>
            <a:r>
              <a:rPr lang="en-US" sz="14133" spc="-706">
                <a:solidFill>
                  <a:srgbClr val="FFFFFF"/>
                </a:solidFill>
                <a:latin typeface="Black Han Sans"/>
                <a:ea typeface="Black Han Sans"/>
              </a:rPr>
              <a:t>하다,</a:t>
            </a:r>
          </a:p>
          <a:p>
            <a:pPr algn="l">
              <a:lnSpc>
                <a:spcPts val="13427"/>
              </a:lnSpc>
            </a:pPr>
            <a:r>
              <a:rPr lang="en-US" sz="14133" spc="-706">
                <a:solidFill>
                  <a:srgbClr val="FFFFFF"/>
                </a:solidFill>
                <a:latin typeface="Black Han Sans"/>
              </a:rPr>
              <a:t>&amp; </a:t>
            </a:r>
            <a:r>
              <a:rPr lang="en-US" sz="14133" spc="-706">
                <a:solidFill>
                  <a:srgbClr val="7ED957"/>
                </a:solidFill>
                <a:ea typeface="Black Han Sans"/>
              </a:rPr>
              <a:t>돈</a:t>
            </a:r>
            <a:r>
              <a:rPr lang="en-US" sz="14133" spc="-706">
                <a:solidFill>
                  <a:srgbClr val="FFFFFF"/>
                </a:solidFill>
                <a:latin typeface="Black Han Sans"/>
                <a:ea typeface="Black Han Sans"/>
              </a:rPr>
              <a:t>이 된다.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430" r="-55295" b="-546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7294" y="4515511"/>
            <a:ext cx="5371250" cy="124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16"/>
              </a:lnSpc>
            </a:pPr>
            <a:r>
              <a:rPr lang="en-US" sz="8180">
                <a:solidFill>
                  <a:srgbClr val="828282"/>
                </a:solidFill>
                <a:ea typeface="Arita Dotum Bold"/>
              </a:rPr>
              <a:t>목차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791625" y="3769859"/>
            <a:ext cx="9060483" cy="1582530"/>
            <a:chOff x="0" y="0"/>
            <a:chExt cx="12080644" cy="21100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464697" y="-23222"/>
              <a:ext cx="11615947" cy="81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30"/>
                </a:lnSpc>
              </a:pPr>
              <a:r>
                <a:rPr lang="en-US" sz="3941">
                  <a:solidFill>
                    <a:srgbClr val="BBC2C9"/>
                  </a:solidFill>
                  <a:ea typeface="Arita Dotum Semi-Bold"/>
                </a:rPr>
                <a:t>인프라의 변천과 특징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45318"/>
              <a:ext cx="12080644" cy="656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7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-5400000">
            <a:off x="2240176" y="5524030"/>
            <a:ext cx="11067109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플랫폼을 제공하는 PaaS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5761964"/>
            <a:ext cx="8115300" cy="407670"/>
            <a:chOff x="0" y="0"/>
            <a:chExt cx="10820400" cy="54356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인프라를 제공하는 IaaS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583019"/>
            <a:ext cx="8115300" cy="407670"/>
            <a:chOff x="0" y="0"/>
            <a:chExt cx="10820400" cy="5435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전용 서버와 베어메탈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6354" y="785429"/>
            <a:ext cx="12220488" cy="8472871"/>
          </a:xfrm>
          <a:custGeom>
            <a:avLst/>
            <a:gdLst/>
            <a:ahLst/>
            <a:cxnLst/>
            <a:rect r="r" b="b" t="t" l="l"/>
            <a:pathLst>
              <a:path h="8472871" w="12220488">
                <a:moveTo>
                  <a:pt x="0" y="0"/>
                </a:moveTo>
                <a:lnTo>
                  <a:pt x="12220488" y="0"/>
                </a:lnTo>
                <a:lnTo>
                  <a:pt x="12220488" y="8472871"/>
                </a:lnTo>
                <a:lnTo>
                  <a:pt x="0" y="8472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44110" y="665798"/>
            <a:ext cx="9065263" cy="725805"/>
            <a:chOff x="0" y="0"/>
            <a:chExt cx="12087017" cy="96774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183151" y="-104775"/>
              <a:ext cx="10903867" cy="1072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Arita Dotum Semi-Bold"/>
                </a:rPr>
                <a:t>Cloud Service Models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901453" cy="673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2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17808" y="3170265"/>
            <a:ext cx="8115300" cy="883920"/>
            <a:chOff x="0" y="0"/>
            <a:chExt cx="10820400" cy="11785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059167" y="-57150"/>
              <a:ext cx="9761233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Gmail, Trello, Slack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Acumbamail, Office 365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17808" y="4814842"/>
            <a:ext cx="8115300" cy="883920"/>
            <a:chOff x="0" y="0"/>
            <a:chExt cx="10820400" cy="11785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059167" y="-57150"/>
              <a:ext cx="9761233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Flynn, Cloud Foundry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Heroku, OpenShift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45827" y="6989499"/>
            <a:ext cx="8115300" cy="883920"/>
            <a:chOff x="0" y="0"/>
            <a:chExt cx="10820400" cy="11785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59167" y="-57150"/>
              <a:ext cx="9761233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Network Architects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IT Administrators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217808" y="6989499"/>
            <a:ext cx="8115300" cy="883920"/>
            <a:chOff x="0" y="0"/>
            <a:chExt cx="10820400" cy="117856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059167" y="-57150"/>
              <a:ext cx="9761233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Stackscale, AWS, 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VMware, Azure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45827" y="4814842"/>
            <a:ext cx="8115300" cy="883920"/>
            <a:chOff x="0" y="0"/>
            <a:chExt cx="10820400" cy="117856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059167" y="-57150"/>
              <a:ext cx="9761233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Software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Developers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45827" y="3408390"/>
            <a:ext cx="8115300" cy="407670"/>
            <a:chOff x="0" y="0"/>
            <a:chExt cx="10820400" cy="54356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End users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28127" y="180023"/>
            <a:ext cx="360153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6"/>
              </a:lnSpc>
            </a:pPr>
            <a:r>
              <a:rPr lang="en-US" sz="3089">
                <a:solidFill>
                  <a:srgbClr val="FF8E4F"/>
                </a:solidFill>
                <a:ea typeface="Arita Dotum Bold"/>
              </a:rPr>
              <a:t>클라우드 컴퓨팅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430" r="-55295" b="-546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4086" y="816653"/>
            <a:ext cx="16599827" cy="8299914"/>
          </a:xfrm>
          <a:custGeom>
            <a:avLst/>
            <a:gdLst/>
            <a:ahLst/>
            <a:cxnLst/>
            <a:rect r="r" b="b" t="t" l="l"/>
            <a:pathLst>
              <a:path h="8299914" w="16599827">
                <a:moveTo>
                  <a:pt x="0" y="0"/>
                </a:moveTo>
                <a:lnTo>
                  <a:pt x="16599828" y="0"/>
                </a:lnTo>
                <a:lnTo>
                  <a:pt x="16599828" y="8299913"/>
                </a:lnTo>
                <a:lnTo>
                  <a:pt x="0" y="829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7408" y="614890"/>
            <a:ext cx="11973184" cy="7703758"/>
          </a:xfrm>
          <a:custGeom>
            <a:avLst/>
            <a:gdLst/>
            <a:ahLst/>
            <a:cxnLst/>
            <a:rect r="r" b="b" t="t" l="l"/>
            <a:pathLst>
              <a:path h="7703758" w="11973184">
                <a:moveTo>
                  <a:pt x="0" y="0"/>
                </a:moveTo>
                <a:lnTo>
                  <a:pt x="11973184" y="0"/>
                </a:lnTo>
                <a:lnTo>
                  <a:pt x="11973184" y="7703757"/>
                </a:lnTo>
                <a:lnTo>
                  <a:pt x="0" y="7703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PaaS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92679" y="1109275"/>
            <a:ext cx="8115300" cy="447675"/>
            <a:chOff x="0" y="0"/>
            <a:chExt cx="10820400" cy="5969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Platform as a Service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장점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앱 개발에 집중 할 수 있다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5708418"/>
            <a:ext cx="8115300" cy="407670"/>
            <a:chOff x="0" y="0"/>
            <a:chExt cx="10820400" cy="54356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스펙 변경이 쉽다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481848"/>
            <a:ext cx="8115300" cy="407670"/>
            <a:chOff x="0" y="0"/>
            <a:chExt cx="10820400" cy="5435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일정 기간 무료로 플랜을 제공하기도 한다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092" y="730440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PaaS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92679" y="1109275"/>
            <a:ext cx="8115300" cy="447675"/>
            <a:chOff x="0" y="0"/>
            <a:chExt cx="10820400" cy="5969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59167" y="-57150"/>
              <a:ext cx="976123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Platform as a Service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cap="rnd" w="19050">
            <a:solidFill>
              <a:srgbClr val="3939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76385" y="3375213"/>
            <a:ext cx="56368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ea typeface="Arita Dotum Bold"/>
              </a:rPr>
              <a:t>단점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4937760"/>
            <a:ext cx="8115300" cy="411480"/>
            <a:chOff x="0" y="0"/>
            <a:chExt cx="10820400" cy="5486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서비스 자유도가 낮다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6989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5708418"/>
            <a:ext cx="8115300" cy="407670"/>
            <a:chOff x="0" y="0"/>
            <a:chExt cx="10820400" cy="54356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서비스 제공 업체에 종속적이다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6481848"/>
            <a:ext cx="8115300" cy="407670"/>
            <a:chOff x="0" y="0"/>
            <a:chExt cx="10820400" cy="54356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59167" y="-57150"/>
              <a:ext cx="9761233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서비스 안에 애플리케이션을 직접 구축해야 한다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806989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611397" y="-104053"/>
            <a:ext cx="11808905" cy="11808905"/>
          </a:xfrm>
          <a:custGeom>
            <a:avLst/>
            <a:gdLst/>
            <a:ahLst/>
            <a:cxnLst/>
            <a:rect r="r" b="b" t="t" l="l"/>
            <a:pathLst>
              <a:path h="11808905" w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DAF9NZXCfKo</dc:identifier>
  <dcterms:modified xsi:type="dcterms:W3CDTF">2011-08-01T06:04:30Z</dcterms:modified>
  <cp:revision>1</cp:revision>
  <dc:title>검은색 주황색 어두운 단순한 디지털 금융 기술(핀테크) 기술 프레젠테이션</dc:title>
</cp:coreProperties>
</file>